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71"/>
    <p:restoredTop sz="94645"/>
  </p:normalViewPr>
  <p:slideViewPr>
    <p:cSldViewPr snapToGrid="0">
      <p:cViewPr varScale="1">
        <p:scale>
          <a:sx n="118" d="100"/>
          <a:sy n="118" d="100"/>
        </p:scale>
        <p:origin x="7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D789C-238C-AFFE-82E7-4539A9D57F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A19F3F-CEA6-D89D-7BDA-C1D4D5984C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E8FBE-C683-726C-84A9-FF6F62BAE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7D376-94D5-6B4F-BBBC-136DD850C68F}" type="datetimeFigureOut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BC7724-2628-9889-DD7B-A99893B4A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7E353-0410-58DF-7FEA-C860DCDA0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40631-3186-854C-AC87-12650A28C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777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A2983-EA13-356B-CD42-4168AF707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978752-7673-FB7C-CCE9-2E4F59C139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3EDA75-5193-51F2-5368-F803B90D7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7D376-94D5-6B4F-BBBC-136DD850C68F}" type="datetimeFigureOut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AE7F09-40ED-C7A0-9138-6EDC5C50A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9AC1E4-3B52-40EA-3D06-0728E6CBF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40631-3186-854C-AC87-12650A28C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722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A02697-03B1-E885-9E96-6D75426ABE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D7B09B-87B1-F881-CC76-51805E5B7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E25499-EFFB-C53C-71BD-5573715A6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7D376-94D5-6B4F-BBBC-136DD850C68F}" type="datetimeFigureOut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D85F5F-B8BF-E388-A42D-1523E85F5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5E498-4A86-EF4F-F1F2-4AFDFB491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40631-3186-854C-AC87-12650A28C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094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5E176-E336-76A6-0828-7D70C9B12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4F82E-BC21-54AE-73B4-E3962AD49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34539A-5F70-B218-F0EB-5DCB3E5FE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7D376-94D5-6B4F-BBBC-136DD850C68F}" type="datetimeFigureOut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277E46-3654-CD34-7839-CF8E03186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515EB6-BFED-7D17-E6D4-130D02166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40631-3186-854C-AC87-12650A28C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168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BCE5A-B982-8403-FD60-9FA51A2F2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1A180C-1D56-6F1E-AEF5-1036E63CD6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0D7EF0-7B1D-09BB-346E-33310E8C8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7D376-94D5-6B4F-BBBC-136DD850C68F}" type="datetimeFigureOut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F1CE63-351D-0FEC-9056-8E210F010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D4FBC-D8CE-CE14-CA34-10D3FB96E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40631-3186-854C-AC87-12650A28C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962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D00BD-F0FE-8A71-A320-E409E2946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1D225-C436-3A55-106A-A7759C6B6F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7FA8A6-8EF9-F9EF-2DA5-CD69E59298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B5402C-342E-A5ED-84C9-E815676E1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7D376-94D5-6B4F-BBBC-136DD850C68F}" type="datetimeFigureOut">
              <a:rPr lang="en-US" smtClean="0"/>
              <a:t>8/28/24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90807E-033A-D7C3-0A36-2981D67E6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1003B1-D960-AF20-2F7D-824BE38E5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40631-3186-854C-AC87-12650A28C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546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FC36C-F65D-4E4A-4D89-AC9CFE82C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2B2D4-EF48-44F3-C7B5-0DA160575B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3C9BB7-DDED-7CCA-D0A1-9C528857DF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321EDF-0A51-6268-9951-8D7DE7135A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313508-D67B-9373-1757-695DCD2514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775CD2-284A-C9A2-8A94-D8A48C79F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7D376-94D5-6B4F-BBBC-136DD850C68F}" type="datetimeFigureOut">
              <a:rPr lang="en-US" smtClean="0"/>
              <a:t>8/28/24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E647EA-B0AA-D602-8016-38E96F648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7E2118-5FBF-EB40-CA81-7C8148ECD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40631-3186-854C-AC87-12650A28C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431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AAB13-8F3F-0632-4CAF-845D5EB3F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4D9017-4E00-3CC4-9A66-7AEFF9C41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7D376-94D5-6B4F-BBBC-136DD850C68F}" type="datetimeFigureOut">
              <a:rPr lang="en-US" smtClean="0"/>
              <a:t>8/28/24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46A20C-5F7F-DFB0-DDED-B4690FB3B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0DA3A0-B3A8-02A2-3E58-E5350C306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40631-3186-854C-AC87-12650A28C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396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5F56BB-2A0E-0989-77DA-CF76F2D51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7D376-94D5-6B4F-BBBC-136DD850C68F}" type="datetimeFigureOut">
              <a:rPr lang="en-US" smtClean="0"/>
              <a:t>8/28/24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D54675-7A21-1A50-00C5-22A954DD5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30EBA1-A9BC-BCE7-55AD-65E0C708C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40631-3186-854C-AC87-12650A28C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450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8F2DC-B7A7-352B-BB18-2EC514D1A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286F3-B19A-BAE8-45D5-6C95537CF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4B2708-1110-FC43-8A26-06A1A1A47D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1F867E-B7E1-CAC6-EEB8-1C1BB080F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7D376-94D5-6B4F-BBBC-136DD850C68F}" type="datetimeFigureOut">
              <a:rPr lang="en-US" smtClean="0"/>
              <a:t>8/28/24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D6FA67-A51B-E4F3-4258-9619D751E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E0BC53-EB66-97A9-0D22-A8C812A8B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40631-3186-854C-AC87-12650A28C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040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34660-216F-5E7C-059A-6EFF5F8D5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7D2538-3208-274F-E967-D4A0CE29C9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B9461D-A82D-8802-A0BB-BDF7AA2F69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020388-BB6E-9D2A-3045-0140B9B1A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7D376-94D5-6B4F-BBBC-136DD850C68F}" type="datetimeFigureOut">
              <a:rPr lang="en-US" smtClean="0"/>
              <a:t>8/28/24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43176B-546D-7318-6586-962835677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02F679-BE5E-ADD9-2989-C7B7F2BFF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40631-3186-854C-AC87-12650A28C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1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5CCEFE-D0E8-67C5-1B44-7BB3562A0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0B44BC-9DB6-EF5A-820F-82C7DB184A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9BF13-3AC8-D940-E13F-F5C037EA8E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57D376-94D5-6B4F-BBBC-136DD850C68F}" type="datetimeFigureOut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B0FF8F-8F89-637D-A928-E974D0817A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84E41-6C48-C1D5-6061-0E5651DCC3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5240631-3186-854C-AC87-12650A28C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444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C0D5E-8C22-4388-50BA-E28AADD212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﻿LLM-Guided Counterfactual Data Generation for Fairer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967DD-5C2D-0246-963C-7BF278738B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  <a:cs typeface="Dubai" panose="020B0503030403030204" pitchFamily="34" charset="-78"/>
              </a:rPr>
              <a:t>ACM WWW’24</a:t>
            </a:r>
          </a:p>
          <a:p>
            <a:r>
              <a:rPr lang="en-US" dirty="0">
                <a:solidFill>
                  <a:schemeClr val="accent1"/>
                </a:solidFill>
                <a:cs typeface="Dubai" panose="020B0503030403030204" pitchFamily="34" charset="-78"/>
              </a:rPr>
              <a:t>Hewlett Packard India</a:t>
            </a:r>
          </a:p>
        </p:txBody>
      </p:sp>
    </p:spTree>
    <p:extLst>
      <p:ext uri="{BB962C8B-B14F-4D97-AF65-F5344CB8AC3E}">
        <p14:creationId xmlns:p14="http://schemas.microsoft.com/office/powerpoint/2010/main" val="3840594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B9F25B-CEB4-13E5-52C3-65540C84A5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076D9D-DC8B-7390-7C6B-1791C674D51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300942"/>
                <a:ext cx="11277600" cy="6067201"/>
              </a:xfrm>
            </p:spPr>
            <p:txBody>
              <a:bodyPr>
                <a:normAutofit/>
              </a:bodyPr>
              <a:lstStyle/>
              <a:p>
                <a:r>
                  <a:rPr lang="en-US" sz="2000" dirty="0">
                    <a:solidFill>
                      <a:schemeClr val="accent2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Balanced Classification Accuracy (BCA) </a:t>
                </a:r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is useful when dealing with imbalanced datasets</a:t>
                </a:r>
              </a:p>
              <a:p>
                <a:pPr marL="0" indent="0">
                  <a:buNone/>
                </a:pPr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BCA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𝑆𝑒𝑛𝑠𝑖𝑡𝑖𝑣𝑖𝑡𝑦</m:t>
                        </m:r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𝑓𝑜𝑟</m:t>
                        </m:r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𝐶𝑙𝑎𝑠𝑠</m:t>
                        </m:r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 0+</m:t>
                        </m:r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𝑆𝑒𝑛𝑠𝑖𝑡𝑖𝑣𝑖𝑡𝑦</m:t>
                        </m:r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𝑓𝑜𝑟</m:t>
                        </m:r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𝐶𝑙𝑎𝑠𝑠</m:t>
                        </m:r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 1​</m:t>
                        </m:r>
                      </m:num>
                      <m:den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sz="2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0" indent="0">
                  <a:buNone/>
                </a:pPr>
                <a:endParaRPr lang="en-US" sz="1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en-US" sz="2000" dirty="0">
                    <a:solidFill>
                      <a:schemeClr val="accent5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Disparate Impact (DI)</a:t>
                </a:r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determines if a model’s predictions have a disproportionate effect on different groups defined by protected attributes (e.g., race, gender)</a:t>
                </a:r>
              </a:p>
              <a:p>
                <a:pPr marL="0" indent="0">
                  <a:buNone/>
                </a:pPr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DI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000" smtClean="0"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Pr</m:t>
                        </m:r>
                        <m:r>
                          <m:rPr>
                            <m:nor/>
                          </m:rPr>
                          <a:rPr lang="en-US" sz="2000" smtClean="0"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000" smtClean="0"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favorable</m:t>
                        </m:r>
                        <m:r>
                          <m:rPr>
                            <m:nor/>
                          </m:rPr>
                          <a:rPr lang="en-US" sz="2000" smtClean="0"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000" smtClean="0"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outcome</m:t>
                        </m:r>
                        <m:r>
                          <m:rPr>
                            <m:nor/>
                          </m:rPr>
                          <a:rPr lang="en-US" sz="2000" smtClean="0"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∣</m:t>
                        </m:r>
                        <m:r>
                          <m:rPr>
                            <m:nor/>
                          </m:rPr>
                          <a:rPr lang="en-US" sz="2000" smtClean="0"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protected</m:t>
                        </m:r>
                        <m:r>
                          <m:rPr>
                            <m:nor/>
                          </m:rPr>
                          <a:rPr lang="en-US" sz="2000" smtClean="0"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000" smtClean="0"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group</m:t>
                        </m:r>
                        <m:r>
                          <m:rPr>
                            <m:nor/>
                          </m:rPr>
                          <a:rPr lang="en-US" sz="2000" smtClean="0"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)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2000" smtClean="0"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Pr</m:t>
                        </m:r>
                        <m:r>
                          <m:rPr>
                            <m:nor/>
                          </m:rPr>
                          <a:rPr lang="en-US" sz="2000" smtClean="0"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000" smtClean="0"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favorable</m:t>
                        </m:r>
                        <m:r>
                          <m:rPr>
                            <m:nor/>
                          </m:rPr>
                          <a:rPr lang="en-US" sz="2000" smtClean="0"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000" smtClean="0"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outcome</m:t>
                        </m:r>
                        <m:r>
                          <m:rPr>
                            <m:nor/>
                          </m:rPr>
                          <a:rPr lang="en-US" sz="2000" smtClean="0"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∣</m:t>
                        </m:r>
                        <m:r>
                          <m:rPr>
                            <m:nor/>
                          </m:rPr>
                          <a:rPr lang="en-US" sz="2000" b="0" i="0" smtClean="0"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un</m:t>
                        </m:r>
                        <m:r>
                          <m:rPr>
                            <m:nor/>
                          </m:rPr>
                          <a:rPr lang="en-US" sz="2000" smtClean="0"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protected</m:t>
                        </m:r>
                        <m:r>
                          <m:rPr>
                            <m:nor/>
                          </m:rPr>
                          <a:rPr lang="en-US" sz="2000" smtClean="0"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000" smtClean="0"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group</m:t>
                        </m:r>
                        <m:r>
                          <m:rPr>
                            <m:nor/>
                          </m:rPr>
                          <a:rPr lang="en-US" sz="2000" smtClean="0"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)</m:t>
                        </m:r>
                      </m:den>
                    </m:f>
                  </m:oMath>
                </a14:m>
                <a:endParaRPr lang="en-US" sz="2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0" indent="0">
                  <a:buNone/>
                </a:pPr>
                <a:r>
                  <a:rPr lang="en-US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DI below 0.8 (or above 1.25) is often considered indicative of potential discrimination under the "80% rule”</a:t>
                </a:r>
              </a:p>
              <a:p>
                <a:pPr marL="0" indent="0">
                  <a:buNone/>
                </a:pPr>
                <a:endParaRPr lang="en-US" sz="1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en-US" sz="2000" dirty="0">
                    <a:solidFill>
                      <a:srgbClr val="00B050"/>
                    </a:solidFill>
                  </a:rPr>
                  <a:t>Statistical Parity Difference (SPD) </a:t>
                </a:r>
                <a:r>
                  <a:rPr lang="en-US" sz="2000" dirty="0"/>
                  <a:t>measures the difference in the probability of a favorable outcome between two groups</a:t>
                </a:r>
                <a:endParaRPr lang="en-US" sz="2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0" indent="0">
                  <a:buNone/>
                </a:pPr>
                <a:r>
                  <a:rPr lang="en-US" sz="1800" dirty="0"/>
                  <a:t>SPD = </a:t>
                </a:r>
                <a:r>
                  <a:rPr lang="en-US" sz="1800" dirty="0" err="1"/>
                  <a:t>Pr</a:t>
                </a:r>
                <a:r>
                  <a:rPr lang="en-US" sz="1800" dirty="0"/>
                  <a:t>(favorable outcome ∣ protected group) − </a:t>
                </a:r>
                <a:r>
                  <a:rPr lang="en-US" sz="1800" dirty="0" err="1"/>
                  <a:t>Pr</a:t>
                </a:r>
                <a:r>
                  <a:rPr lang="en-US" sz="1800" dirty="0"/>
                  <a:t>(favorable outcome ∣ unprotected group)</a:t>
                </a:r>
                <a:endParaRPr lang="en-US" sz="2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en-US" sz="105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en-US" sz="1900" dirty="0">
                    <a:solidFill>
                      <a:srgbClr val="0070C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Equal Opportunity Difference (EOD) </a:t>
                </a:r>
                <a:r>
                  <a:rPr lang="en-US" sz="19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measures the difference in True Positive Rates (TPRs) between two groups.</a:t>
                </a:r>
              </a:p>
              <a:p>
                <a:pPr marL="0" indent="0">
                  <a:buNone/>
                </a:pPr>
                <a:r>
                  <a:rPr lang="en-US" sz="1600" dirty="0"/>
                  <a:t>EOD = TPR(protected group) − TPR(unprotected group)</a:t>
                </a:r>
              </a:p>
              <a:p>
                <a:pPr marL="0" indent="0">
                  <a:buNone/>
                </a:pPr>
                <a:endParaRPr lang="en-US" sz="1000" b="1" dirty="0">
                  <a:solidFill>
                    <a:srgbClr val="0070C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en-US" sz="1900" dirty="0">
                    <a:solidFill>
                      <a:schemeClr val="accent4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Average Odds Difference (AOD) </a:t>
                </a:r>
                <a:r>
                  <a:rPr lang="en-US" sz="19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measures the difference in the average of True Positive Rates (TPRs) and False Positive Rates (FPRs) between two groups.</a:t>
                </a:r>
                <a:endParaRPr lang="en-US" sz="1900" b="1" dirty="0">
                  <a:solidFill>
                    <a:srgbClr val="0070C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0" indent="0">
                  <a:buNone/>
                </a:pPr>
                <a:endParaRPr lang="en-US" b="1" dirty="0">
                  <a:solidFill>
                    <a:srgbClr val="0070C0"/>
                  </a:solidFill>
                </a:endParaRPr>
              </a:p>
              <a:p>
                <a:pPr marL="0" indent="0">
                  <a:buNone/>
                </a:pPr>
                <a:endParaRPr lang="en-US" b="1" dirty="0">
                  <a:solidFill>
                    <a:srgbClr val="0070C0"/>
                  </a:solidFill>
                </a:endParaRPr>
              </a:p>
              <a:p>
                <a:pPr marL="0" indent="0">
                  <a:buNone/>
                </a:pPr>
                <a:endParaRPr lang="en-US" b="1" dirty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076D9D-DC8B-7390-7C6B-1791C674D51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300942"/>
                <a:ext cx="11277600" cy="6067201"/>
              </a:xfrm>
              <a:blipFill>
                <a:blip r:embed="rId2"/>
                <a:stretch>
                  <a:fillRect l="-562" t="-1044" r="-337" b="-6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9869D81-68E3-7B1E-8849-2B962637DDA1}"/>
                  </a:ext>
                </a:extLst>
              </p:cNvPr>
              <p:cNvSpPr txBox="1"/>
              <p:nvPr/>
            </p:nvSpPr>
            <p:spPr>
              <a:xfrm>
                <a:off x="457200" y="6216382"/>
                <a:ext cx="10772501" cy="51860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𝐴𝑂𝐷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m:rPr>
                          <m:nor/>
                        </m:rPr>
                        <a:rPr lang="en-US" smtClean="0"/>
                        <m:t>((</m:t>
                      </m:r>
                      <m:r>
                        <m:rPr>
                          <m:nor/>
                        </m:rPr>
                        <a:rPr lang="en-US" smtClean="0"/>
                        <m:t>TPR</m:t>
                      </m:r>
                      <m:r>
                        <m:rPr>
                          <m:nor/>
                        </m:rPr>
                        <a:rPr lang="en-US" smtClean="0"/>
                        <m:t>(</m:t>
                      </m:r>
                      <m:r>
                        <m:rPr>
                          <m:nor/>
                        </m:rPr>
                        <a:rPr lang="en-US" smtClean="0"/>
                        <m:t>protected</m:t>
                      </m:r>
                      <m:r>
                        <m:rPr>
                          <m:nor/>
                        </m:rPr>
                        <a:rPr lang="en-US" smtClean="0"/>
                        <m:t> </m:t>
                      </m:r>
                      <m:r>
                        <m:rPr>
                          <m:nor/>
                        </m:rPr>
                        <a:rPr lang="en-US" smtClean="0"/>
                        <m:t>group</m:t>
                      </m:r>
                      <m:r>
                        <m:rPr>
                          <m:nor/>
                        </m:rPr>
                        <a:rPr lang="en-US" smtClean="0"/>
                        <m:t>)−</m:t>
                      </m:r>
                      <m:r>
                        <m:rPr>
                          <m:nor/>
                        </m:rPr>
                        <a:rPr lang="en-US" smtClean="0"/>
                        <m:t>TPR</m:t>
                      </m:r>
                      <m:r>
                        <m:rPr>
                          <m:nor/>
                        </m:rPr>
                        <a:rPr lang="en-US" smtClean="0"/>
                        <m:t>(</m:t>
                      </m:r>
                      <m:r>
                        <m:rPr>
                          <m:nor/>
                        </m:rPr>
                        <a:rPr lang="en-US" smtClean="0"/>
                        <m:t>unprotected</m:t>
                      </m:r>
                      <m:r>
                        <m:rPr>
                          <m:nor/>
                        </m:rPr>
                        <a:rPr lang="en-US" smtClean="0"/>
                        <m:t> </m:t>
                      </m:r>
                      <m:r>
                        <m:rPr>
                          <m:nor/>
                        </m:rPr>
                        <a:rPr lang="en-US" smtClean="0"/>
                        <m:t>group</m:t>
                      </m:r>
                      <m:r>
                        <m:rPr>
                          <m:nor/>
                        </m:rPr>
                        <a:rPr lang="en-US" smtClean="0"/>
                        <m:t>))+(</m:t>
                      </m:r>
                      <m:r>
                        <m:rPr>
                          <m:nor/>
                        </m:rPr>
                        <a:rPr lang="en-US" smtClean="0"/>
                        <m:t>FPR</m:t>
                      </m:r>
                      <m:r>
                        <m:rPr>
                          <m:nor/>
                        </m:rPr>
                        <a:rPr lang="en-US" smtClean="0"/>
                        <m:t>(</m:t>
                      </m:r>
                      <m:r>
                        <m:rPr>
                          <m:nor/>
                        </m:rPr>
                        <a:rPr lang="en-US" smtClean="0"/>
                        <m:t>protected</m:t>
                      </m:r>
                      <m:r>
                        <m:rPr>
                          <m:nor/>
                        </m:rPr>
                        <a:rPr lang="en-US" smtClean="0"/>
                        <m:t> </m:t>
                      </m:r>
                      <m:r>
                        <m:rPr>
                          <m:nor/>
                        </m:rPr>
                        <a:rPr lang="en-US" smtClean="0"/>
                        <m:t>group</m:t>
                      </m:r>
                      <m:r>
                        <m:rPr>
                          <m:nor/>
                        </m:rPr>
                        <a:rPr lang="en-US" smtClean="0"/>
                        <m:t>)−</m:t>
                      </m:r>
                      <m:r>
                        <m:rPr>
                          <m:nor/>
                        </m:rPr>
                        <a:rPr lang="en-US" smtClean="0"/>
                        <m:t>FPR</m:t>
                      </m:r>
                      <m:r>
                        <m:rPr>
                          <m:nor/>
                        </m:rPr>
                        <a:rPr lang="en-US" smtClean="0"/>
                        <m:t>(</m:t>
                      </m:r>
                      <m:r>
                        <m:rPr>
                          <m:nor/>
                        </m:rPr>
                        <a:rPr lang="en-US" smtClean="0"/>
                        <m:t>unprotected</m:t>
                      </m:r>
                      <m:r>
                        <m:rPr>
                          <m:nor/>
                        </m:rPr>
                        <a:rPr lang="en-US" smtClean="0"/>
                        <m:t> </m:t>
                      </m:r>
                      <m:r>
                        <m:rPr>
                          <m:nor/>
                        </m:rPr>
                        <a:rPr lang="en-US" smtClean="0"/>
                        <m:t>group</m:t>
                      </m:r>
                      <m:r>
                        <m:rPr>
                          <m:nor/>
                        </m:rPr>
                        <a:rPr lang="en-US" smtClean="0"/>
                        <m:t>)))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9869D81-68E3-7B1E-8849-2B962637DD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6216382"/>
                <a:ext cx="10772501" cy="518604"/>
              </a:xfrm>
              <a:prstGeom prst="rect">
                <a:avLst/>
              </a:prstGeom>
              <a:blipFill>
                <a:blip r:embed="rId3"/>
                <a:stretch>
                  <a:fillRect l="-118" t="-4762" r="-236" b="-119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40701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4167BB-B5B2-2C8A-5016-6F86767011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242F6-B27E-5E4A-EDDD-BC5B2DB36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277600" cy="788761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31FB39-B584-57A6-2589-6E9ADC41A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52110"/>
            <a:ext cx="7772400" cy="68167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BFB7331-9BEE-29FA-0A6C-41C599A8A3A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7143" b="16231"/>
          <a:stretch/>
        </p:blipFill>
        <p:spPr>
          <a:xfrm>
            <a:off x="304800" y="1618112"/>
            <a:ext cx="3331029" cy="15169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7F4F9E-B88C-54AD-FFDC-3321CB495FB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7563" b="16231"/>
          <a:stretch/>
        </p:blipFill>
        <p:spPr>
          <a:xfrm>
            <a:off x="304800" y="3827913"/>
            <a:ext cx="3298371" cy="15169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AAA372-500F-C5F8-F6A3-E89710ADC5A6}"/>
              </a:ext>
            </a:extLst>
          </p:cNvPr>
          <p:cNvSpPr txBox="1"/>
          <p:nvPr/>
        </p:nvSpPr>
        <p:spPr>
          <a:xfrm>
            <a:off x="304800" y="2985788"/>
            <a:ext cx="3401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Generated with LLM instructions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79AC46-94D1-2FCC-1070-91DDCBD0E67B}"/>
              </a:ext>
            </a:extLst>
          </p:cNvPr>
          <p:cNvSpPr txBox="1"/>
          <p:nvPr/>
        </p:nvSpPr>
        <p:spPr>
          <a:xfrm>
            <a:off x="160529" y="5236811"/>
            <a:ext cx="3690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Generated with human instructions</a:t>
            </a:r>
          </a:p>
        </p:txBody>
      </p:sp>
    </p:spTree>
    <p:extLst>
      <p:ext uri="{BB962C8B-B14F-4D97-AF65-F5344CB8AC3E}">
        <p14:creationId xmlns:p14="http://schemas.microsoft.com/office/powerpoint/2010/main" val="13003890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8F54CE8-3B36-9977-5DED-ADF3F3865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0910" y="527463"/>
            <a:ext cx="5486401" cy="9529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8F8221E-7406-3AC3-E088-EC278F4ECD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683" y="1343893"/>
            <a:ext cx="5475515" cy="527771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3481DA0-71FA-7EA4-975A-85852D20260C}"/>
              </a:ext>
            </a:extLst>
          </p:cNvPr>
          <p:cNvSpPr/>
          <p:nvPr/>
        </p:nvSpPr>
        <p:spPr>
          <a:xfrm>
            <a:off x="2819400" y="5148943"/>
            <a:ext cx="5715000" cy="1472664"/>
          </a:xfrm>
          <a:prstGeom prst="rect">
            <a:avLst/>
          </a:prstGeom>
          <a:noFill/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524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74AF52-4559-B79E-7164-74A38F6C6E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7A53F-4A40-AD7C-2CDD-EA558C862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277600" cy="788761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51E4B-7654-076E-8DDB-7D5E14BB90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28057"/>
            <a:ext cx="11277600" cy="5040086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362AA17-DDCB-DA53-08F1-F9097F4CF9F0}"/>
              </a:ext>
            </a:extLst>
          </p:cNvPr>
          <p:cNvSpPr/>
          <p:nvPr/>
        </p:nvSpPr>
        <p:spPr>
          <a:xfrm>
            <a:off x="2871951" y="1153886"/>
            <a:ext cx="3307645" cy="788761"/>
          </a:xfrm>
          <a:prstGeom prst="ellipse">
            <a:avLst/>
          </a:prstGeom>
          <a:noFill/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3C37F2-F707-C047-F55E-9BE4C95C27CE}"/>
              </a:ext>
            </a:extLst>
          </p:cNvPr>
          <p:cNvSpPr txBox="1"/>
          <p:nvPr/>
        </p:nvSpPr>
        <p:spPr>
          <a:xfrm>
            <a:off x="3375618" y="1317433"/>
            <a:ext cx="2300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Unfair decision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E160158-79D7-5F52-FD19-A4C1A646618F}"/>
              </a:ext>
            </a:extLst>
          </p:cNvPr>
          <p:cNvSpPr/>
          <p:nvPr/>
        </p:nvSpPr>
        <p:spPr>
          <a:xfrm>
            <a:off x="2871951" y="2591253"/>
            <a:ext cx="3307645" cy="788761"/>
          </a:xfrm>
          <a:prstGeom prst="ellipse">
            <a:avLst/>
          </a:prstGeom>
          <a:noFill/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A73F52-5F39-98B6-3278-4173433BEE1A}"/>
              </a:ext>
            </a:extLst>
          </p:cNvPr>
          <p:cNvSpPr txBox="1"/>
          <p:nvPr/>
        </p:nvSpPr>
        <p:spPr>
          <a:xfrm>
            <a:off x="3483695" y="2756853"/>
            <a:ext cx="2095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Biased model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CDD4AAF-9619-7FF2-42CB-37563B9214D6}"/>
              </a:ext>
            </a:extLst>
          </p:cNvPr>
          <p:cNvCxnSpPr>
            <a:stCxn id="4" idx="4"/>
            <a:endCxn id="6" idx="0"/>
          </p:cNvCxnSpPr>
          <p:nvPr/>
        </p:nvCxnSpPr>
        <p:spPr>
          <a:xfrm>
            <a:off x="4525774" y="1942647"/>
            <a:ext cx="0" cy="6486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65D857D6-C597-99AB-AB5A-57DA410394E4}"/>
              </a:ext>
            </a:extLst>
          </p:cNvPr>
          <p:cNvSpPr/>
          <p:nvPr/>
        </p:nvSpPr>
        <p:spPr>
          <a:xfrm>
            <a:off x="176050" y="4054325"/>
            <a:ext cx="3307645" cy="78876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E834D9-2324-47CB-0B66-E59E82CB3535}"/>
              </a:ext>
            </a:extLst>
          </p:cNvPr>
          <p:cNvSpPr txBox="1"/>
          <p:nvPr/>
        </p:nvSpPr>
        <p:spPr>
          <a:xfrm>
            <a:off x="695426" y="4248650"/>
            <a:ext cx="22688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Bias due to model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0C442FD-9AE8-8EA4-39D4-A232A1F4C469}"/>
              </a:ext>
            </a:extLst>
          </p:cNvPr>
          <p:cNvSpPr/>
          <p:nvPr/>
        </p:nvSpPr>
        <p:spPr>
          <a:xfrm>
            <a:off x="5329427" y="4054325"/>
            <a:ext cx="3307645" cy="78876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DC1545-647C-D9D1-EB5F-7EB6E12704E3}"/>
              </a:ext>
            </a:extLst>
          </p:cNvPr>
          <p:cNvSpPr txBox="1"/>
          <p:nvPr/>
        </p:nvSpPr>
        <p:spPr>
          <a:xfrm>
            <a:off x="5782077" y="4248650"/>
            <a:ext cx="24143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Bias due to dataset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2E3E6A3-9FD3-F806-C384-AE0BE7E8CAB9}"/>
              </a:ext>
            </a:extLst>
          </p:cNvPr>
          <p:cNvCxnSpPr>
            <a:cxnSpLocks/>
            <a:stCxn id="6" idx="3"/>
            <a:endCxn id="10" idx="0"/>
          </p:cNvCxnSpPr>
          <p:nvPr/>
        </p:nvCxnSpPr>
        <p:spPr>
          <a:xfrm flipH="1">
            <a:off x="1829873" y="3264503"/>
            <a:ext cx="1526471" cy="78982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84C7653-FC57-9010-8128-6CD37EBECCBA}"/>
              </a:ext>
            </a:extLst>
          </p:cNvPr>
          <p:cNvCxnSpPr>
            <a:cxnSpLocks/>
            <a:stCxn id="6" idx="5"/>
            <a:endCxn id="12" idx="0"/>
          </p:cNvCxnSpPr>
          <p:nvPr/>
        </p:nvCxnSpPr>
        <p:spPr>
          <a:xfrm>
            <a:off x="5695203" y="3264503"/>
            <a:ext cx="1288047" cy="78982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503C821-E808-FAD2-0C39-31202670026C}"/>
              </a:ext>
            </a:extLst>
          </p:cNvPr>
          <p:cNvSpPr txBox="1"/>
          <p:nvPr/>
        </p:nvSpPr>
        <p:spPr>
          <a:xfrm>
            <a:off x="6221603" y="363809"/>
            <a:ext cx="552719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 35-year-old African American man</a:t>
            </a:r>
          </a:p>
          <a:p>
            <a:r>
              <a:rPr lang="en-US" b="1" dirty="0"/>
              <a:t>Education:</a:t>
            </a:r>
            <a:r>
              <a:rPr lang="en-US" dirty="0"/>
              <a:t> BS in Computer Science </a:t>
            </a:r>
          </a:p>
          <a:p>
            <a:r>
              <a:rPr lang="en-US" b="1" dirty="0"/>
              <a:t>Experience:</a:t>
            </a:r>
            <a:r>
              <a:rPr lang="en-US" dirty="0"/>
              <a:t> 5 years of relevant work experience </a:t>
            </a:r>
          </a:p>
          <a:p>
            <a:r>
              <a:rPr lang="en-US" b="1" dirty="0"/>
              <a:t>Skills:</a:t>
            </a:r>
            <a:r>
              <a:rPr lang="en-US" dirty="0"/>
              <a:t> Proficient in required programming languages </a:t>
            </a:r>
          </a:p>
          <a:p>
            <a:r>
              <a:rPr lang="en-US" b="1" dirty="0"/>
              <a:t>Model's Decision: </a:t>
            </a:r>
            <a:r>
              <a:rPr lang="en-US" dirty="0"/>
              <a:t>Reject the candidate, ranking him 20th out of 100 applicants.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51E0CE3-14A3-6164-CF8C-DCC4BCF1E19B}"/>
              </a:ext>
            </a:extLst>
          </p:cNvPr>
          <p:cNvSpPr txBox="1"/>
          <p:nvPr/>
        </p:nvSpPr>
        <p:spPr>
          <a:xfrm>
            <a:off x="6258367" y="2620250"/>
            <a:ext cx="53976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model's decision-making process is not transparent,</a:t>
            </a:r>
          </a:p>
          <a:p>
            <a:r>
              <a:rPr lang="en-US" dirty="0"/>
              <a:t>produces discriminatory outcome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B9E5D07-4667-ECBA-5906-812BAE1AE219}"/>
              </a:ext>
            </a:extLst>
          </p:cNvPr>
          <p:cNvSpPr txBox="1"/>
          <p:nvPr/>
        </p:nvSpPr>
        <p:spPr>
          <a:xfrm>
            <a:off x="695426" y="4986577"/>
            <a:ext cx="3054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Fails to capture the correlation with qualification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AADDF8-8475-613D-657F-05A2CBE09FDC}"/>
              </a:ext>
            </a:extLst>
          </p:cNvPr>
          <p:cNvSpPr txBox="1"/>
          <p:nvPr/>
        </p:nvSpPr>
        <p:spPr>
          <a:xfrm>
            <a:off x="7294925" y="4959283"/>
            <a:ext cx="3054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Imbalanced data, biased labeling, lack of diversity</a:t>
            </a:r>
          </a:p>
        </p:txBody>
      </p:sp>
    </p:spTree>
    <p:extLst>
      <p:ext uri="{BB962C8B-B14F-4D97-AF65-F5344CB8AC3E}">
        <p14:creationId xmlns:p14="http://schemas.microsoft.com/office/powerpoint/2010/main" val="3443436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600C1-4E71-3CB3-0F9D-1F07BE74B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277600" cy="788761"/>
          </a:xfrm>
        </p:spPr>
        <p:txBody>
          <a:bodyPr/>
          <a:lstStyle/>
          <a:p>
            <a:r>
              <a:rPr lang="en-US" dirty="0"/>
              <a:t>Terminologies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6BAFC-C896-08D7-315B-0AA20D6D9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28057"/>
            <a:ext cx="11277600" cy="5040086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Model explanations</a:t>
            </a:r>
          </a:p>
          <a:p>
            <a:pPr marL="0" indent="0">
              <a:buNone/>
            </a:pPr>
            <a:endParaRPr lang="en-US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Counterfactual explanations</a:t>
            </a:r>
          </a:p>
        </p:txBody>
      </p:sp>
      <p:pic>
        <p:nvPicPr>
          <p:cNvPr id="1026" name="Picture 2" descr="Feature Importance Plot: The top 20 important features are listed and... |  Download Scientific Diagram">
            <a:extLst>
              <a:ext uri="{FF2B5EF4-FFF2-40B4-BE49-F238E27FC236}">
                <a16:creationId xmlns:a16="http://schemas.microsoft.com/office/drawing/2014/main" id="{15C0BC6F-7EF6-3AA0-6968-175AA57D1F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2115" y="489857"/>
            <a:ext cx="5132446" cy="3441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iverse Counterfactual Explanations (DiCE) for ML — DiCE 0.11 documentation">
            <a:extLst>
              <a:ext uri="{FF2B5EF4-FFF2-40B4-BE49-F238E27FC236}">
                <a16:creationId xmlns:a16="http://schemas.microsoft.com/office/drawing/2014/main" id="{8828B991-B3CE-4654-98A9-81EFAF9DF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9906" y="3931671"/>
            <a:ext cx="5198975" cy="2926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C6F1DD-B36F-304D-3193-D29AC948907B}"/>
              </a:ext>
            </a:extLst>
          </p:cNvPr>
          <p:cNvSpPr txBox="1"/>
          <p:nvPr/>
        </p:nvSpPr>
        <p:spPr>
          <a:xfrm>
            <a:off x="457200" y="4780575"/>
            <a:ext cx="48127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“If you had a better income, you could’ve got the lone”</a:t>
            </a:r>
          </a:p>
        </p:txBody>
      </p:sp>
    </p:spTree>
    <p:extLst>
      <p:ext uri="{BB962C8B-B14F-4D97-AF65-F5344CB8AC3E}">
        <p14:creationId xmlns:p14="http://schemas.microsoft.com/office/powerpoint/2010/main" val="3390948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CE1F31-A5D8-89D8-6771-C38C36A323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1E5C0-5CB1-A28C-A71B-7801CAF54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277600" cy="788761"/>
          </a:xfrm>
        </p:spPr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28CF2-5EC5-995C-698D-D4719E6A91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28057"/>
            <a:ext cx="11277600" cy="5040086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Model explanations</a:t>
            </a:r>
          </a:p>
          <a:p>
            <a:pPr marL="0" indent="0">
              <a:buNone/>
            </a:pPr>
            <a:endParaRPr lang="en-US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LIME</a:t>
            </a:r>
          </a:p>
          <a:p>
            <a:pPr marL="0" indent="0">
              <a:buNone/>
            </a:pP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SHAP</a:t>
            </a:r>
          </a:p>
          <a:p>
            <a:pPr marL="0" indent="0">
              <a:buNone/>
            </a:pPr>
            <a:endParaRPr lang="en-US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rgbClr val="0070C0"/>
              </a:solidFill>
            </a:endParaRPr>
          </a:p>
        </p:txBody>
      </p:sp>
      <p:pic>
        <p:nvPicPr>
          <p:cNvPr id="2050" name="Picture 2" descr="LIME Explained | Papers With Code">
            <a:extLst>
              <a:ext uri="{FF2B5EF4-FFF2-40B4-BE49-F238E27FC236}">
                <a16:creationId xmlns:a16="http://schemas.microsoft.com/office/drawing/2014/main" id="{D147852D-134E-1609-CA7D-06CDDE679C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4103" y="914400"/>
            <a:ext cx="5655028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7892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359F00-1D7E-6405-81CF-C5F8A58DA9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97DC-468E-5F8B-AD33-0940A51DD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277600" cy="788761"/>
          </a:xfrm>
        </p:spPr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38EBA-461C-7F96-FAA3-3855E5442B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28057"/>
            <a:ext cx="11277600" cy="5040086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Bias estimator</a:t>
            </a:r>
          </a:p>
          <a:p>
            <a:pPr marL="0" indent="0">
              <a:buNone/>
            </a:pPr>
            <a:endParaRPr lang="en-US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24718F-3D10-B198-F359-AA1341C59305}"/>
              </a:ext>
            </a:extLst>
          </p:cNvPr>
          <p:cNvSpPr txBox="1"/>
          <p:nvPr/>
        </p:nvSpPr>
        <p:spPr>
          <a:xfrm>
            <a:off x="3578507" y="589393"/>
            <a:ext cx="583942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i="0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Sample Input</a:t>
            </a:r>
          </a:p>
          <a:p>
            <a:pPr algn="l"/>
            <a:r>
              <a:rPr lang="en-US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Dataset:</a:t>
            </a:r>
            <a:r>
              <a:rPr lang="en-US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Adult Income Dataset (a sample dataset in AIF360)</a:t>
            </a:r>
          </a:p>
          <a:p>
            <a:pPr algn="l"/>
            <a:r>
              <a:rPr lang="en-US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Protected Attribute:</a:t>
            </a:r>
            <a:r>
              <a:rPr lang="en-US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sex (binary, 0 for female, 1 for male)</a:t>
            </a:r>
          </a:p>
          <a:p>
            <a:pPr algn="l"/>
            <a:r>
              <a:rPr lang="en-US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Target Variable:</a:t>
            </a:r>
            <a:r>
              <a:rPr lang="en-US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income (binary, 0 for &lt;=50K, 1 for &gt;50K)</a:t>
            </a:r>
          </a:p>
          <a:p>
            <a:pPr algn="l"/>
            <a:r>
              <a:rPr lang="en-US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Model:</a:t>
            </a:r>
            <a:r>
              <a:rPr lang="en-US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0" i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Tensorflow</a:t>
            </a:r>
            <a:r>
              <a:rPr lang="en-US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b="0" i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PyTorch</a:t>
            </a:r>
            <a:r>
              <a:rPr lang="en-US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Scikit-Learn any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C7D57F-1E56-D4AD-6B36-B10752B4C169}"/>
              </a:ext>
            </a:extLst>
          </p:cNvPr>
          <p:cNvSpPr txBox="1"/>
          <p:nvPr/>
        </p:nvSpPr>
        <p:spPr>
          <a:xfrm>
            <a:off x="5719823" y="2519767"/>
            <a:ext cx="155679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AIF-360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CADADCC-6924-6477-F4BF-512CB72CF37C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6498221" y="2066721"/>
            <a:ext cx="0" cy="45304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B5786D7-5530-0143-7DD5-CF8540A0B2D4}"/>
              </a:ext>
            </a:extLst>
          </p:cNvPr>
          <p:cNvSpPr txBox="1"/>
          <p:nvPr/>
        </p:nvSpPr>
        <p:spPr>
          <a:xfrm>
            <a:off x="2632275" y="3496033"/>
            <a:ext cx="773188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i="0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Sample Output</a:t>
            </a:r>
          </a:p>
          <a:p>
            <a:pPr algn="l"/>
            <a:r>
              <a:rPr lang="en-US" b="1" i="0" dirty="0">
                <a:solidFill>
                  <a:schemeClr val="accent3">
                    <a:lumMod val="75000"/>
                  </a:schemeClr>
                </a:solidFill>
                <a:effectLst/>
                <a:latin typeface="var(--body-font-family)"/>
              </a:rPr>
              <a:t>Disparate Impact:</a:t>
            </a:r>
            <a:r>
              <a:rPr lang="en-US" b="0" i="0" dirty="0">
                <a:solidFill>
                  <a:schemeClr val="accent3">
                    <a:lumMod val="75000"/>
                  </a:schemeClr>
                </a:solidFill>
                <a:effectLst/>
                <a:latin typeface="var(--body-font-family)"/>
              </a:rPr>
              <a:t> 0.65 (indicates bias in the model, as the ratio of favorable outcomes for the protected group is less than 0.8)</a:t>
            </a:r>
            <a:endParaRPr lang="en-US" b="0" i="0" dirty="0">
              <a:solidFill>
                <a:schemeClr val="accent3">
                  <a:lumMod val="75000"/>
                </a:schemeClr>
              </a:solidFill>
              <a:effectLst/>
              <a:latin typeface="Optimistic"/>
            </a:endParaRPr>
          </a:p>
          <a:p>
            <a:pPr algn="l"/>
            <a:r>
              <a:rPr lang="en-US" b="1" i="0" dirty="0">
                <a:solidFill>
                  <a:schemeClr val="accent3">
                    <a:lumMod val="75000"/>
                  </a:schemeClr>
                </a:solidFill>
                <a:effectLst/>
                <a:latin typeface="var(--body-font-family)"/>
              </a:rPr>
              <a:t>Equal Opportunity Difference:</a:t>
            </a:r>
            <a:r>
              <a:rPr lang="en-US" b="0" i="0" dirty="0">
                <a:solidFill>
                  <a:schemeClr val="accent3">
                    <a:lumMod val="75000"/>
                  </a:schemeClr>
                </a:solidFill>
                <a:effectLst/>
                <a:latin typeface="var(--body-font-family)"/>
              </a:rPr>
              <a:t> 0.12 (indicates bias in the model, as the difference in true positive rates between the protected groups is greater than 0.1)</a:t>
            </a:r>
            <a:endParaRPr lang="en-US" b="0" i="0" dirty="0">
              <a:solidFill>
                <a:schemeClr val="accent3">
                  <a:lumMod val="75000"/>
                </a:schemeClr>
              </a:solidFill>
              <a:effectLst/>
              <a:latin typeface="Optimistic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A4F0E1B-3913-CC90-82BF-86CC2F55E490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6498219" y="3136739"/>
            <a:ext cx="1" cy="35929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2447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AB851D-1401-2AF0-A3C9-596B7A25B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96859-A95E-95FE-3C8F-4465C951D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277600" cy="788761"/>
          </a:xfrm>
        </p:spPr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E8139-918F-3E1B-F9E0-D22CE6443F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28057"/>
            <a:ext cx="11277600" cy="5040086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rgbClr val="0070C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679D26-698A-0B57-E7DA-535DF0C3AA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792" y="1079973"/>
            <a:ext cx="9350415" cy="5708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986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F15272-2019-4567-99AA-BC1C7C90BF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E6553-CD44-9020-E28B-F6C5DDE9F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277600" cy="788761"/>
          </a:xfrm>
        </p:spPr>
        <p:txBody>
          <a:bodyPr/>
          <a:lstStyle/>
          <a:p>
            <a:r>
              <a:rPr lang="en-US" dirty="0"/>
              <a:t>LLM and </a:t>
            </a:r>
            <a:r>
              <a:rPr lang="en-US" dirty="0" err="1"/>
              <a:t>GenAI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08C59-B352-16C1-9FC6-B327C6D6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28057"/>
            <a:ext cx="11277600" cy="5040086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Prompt</a:t>
            </a:r>
          </a:p>
          <a:p>
            <a:pPr marL="0" indent="0">
              <a:buNone/>
            </a:pPr>
            <a:r>
              <a:rPr lang="en-US" sz="3600" b="1" dirty="0"/>
              <a:t>﻿P = {T, Acc, M, </a:t>
            </a:r>
            <a:r>
              <a:rPr lang="en-US" sz="3600" b="1" dirty="0" err="1"/>
              <a:t>P</a:t>
            </a:r>
            <a:r>
              <a:rPr lang="en-US" sz="3600" b="1" baseline="-25000" dirty="0" err="1"/>
              <a:t>att</a:t>
            </a:r>
            <a:r>
              <a:rPr lang="en-US" sz="3600" b="1" dirty="0"/>
              <a:t>, A, S}</a:t>
            </a:r>
          </a:p>
          <a:p>
            <a:pPr marL="0" indent="0">
              <a:buNone/>
            </a:pPr>
            <a:r>
              <a:rPr lang="en-US" i="1" dirty="0"/>
              <a:t>T</a:t>
            </a:r>
            <a:r>
              <a:rPr lang="en-US" dirty="0"/>
              <a:t> = task</a:t>
            </a:r>
          </a:p>
          <a:p>
            <a:pPr marL="0" indent="0">
              <a:buNone/>
            </a:pPr>
            <a:r>
              <a:rPr lang="en-US" i="1" dirty="0"/>
              <a:t>Acc</a:t>
            </a:r>
            <a:r>
              <a:rPr lang="en-US" dirty="0"/>
              <a:t> = model accuracy</a:t>
            </a:r>
          </a:p>
          <a:p>
            <a:pPr marL="0" indent="0">
              <a:buNone/>
            </a:pPr>
            <a:r>
              <a:rPr lang="en-US" i="1" dirty="0"/>
              <a:t>M</a:t>
            </a:r>
            <a:r>
              <a:rPr lang="en-US" dirty="0"/>
              <a:t> = bias metrics from AIF-360</a:t>
            </a:r>
          </a:p>
          <a:p>
            <a:pPr marL="0" indent="0">
              <a:buNone/>
            </a:pPr>
            <a:r>
              <a:rPr lang="en-US" i="1" dirty="0" err="1"/>
              <a:t>P</a:t>
            </a:r>
            <a:r>
              <a:rPr lang="en-US" i="1" baseline="-25000" dirty="0" err="1"/>
              <a:t>att</a:t>
            </a:r>
            <a:r>
              <a:rPr lang="en-US" dirty="0"/>
              <a:t> = protected attributes</a:t>
            </a:r>
          </a:p>
          <a:p>
            <a:pPr marL="0" indent="0">
              <a:buNone/>
            </a:pPr>
            <a:r>
              <a:rPr lang="en-US" i="1" dirty="0"/>
              <a:t>A</a:t>
            </a:r>
            <a:r>
              <a:rPr lang="en-US" dirty="0"/>
              <a:t> = list of attributes</a:t>
            </a:r>
          </a:p>
          <a:p>
            <a:pPr marL="0" indent="0">
              <a:buNone/>
            </a:pPr>
            <a:r>
              <a:rPr lang="en-US" i="1" dirty="0"/>
              <a:t>S</a:t>
            </a:r>
            <a:r>
              <a:rPr lang="en-US" dirty="0"/>
              <a:t> = feature importance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BE226E4-7F79-C312-6B70-8924CC9A6713}"/>
                  </a:ext>
                </a:extLst>
              </p:cNvPr>
              <p:cNvSpPr txBox="1"/>
              <p:nvPr/>
            </p:nvSpPr>
            <p:spPr>
              <a:xfrm>
                <a:off x="6001474" y="1777242"/>
                <a:ext cx="5422736" cy="36625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3600" b="1" dirty="0"/>
                  <a:t>﻿</a:t>
                </a:r>
                <a:r>
                  <a:rPr lang="en-US" sz="3600" b="1" dirty="0" err="1"/>
                  <a:t>t</a:t>
                </a:r>
                <a:r>
                  <a:rPr lang="en-US" sz="3600" b="1" baseline="-25000" dirty="0" err="1"/>
                  <a:t>i</a:t>
                </a:r>
                <a:r>
                  <a:rPr lang="en-US" sz="3600" b="1" dirty="0"/>
                  <a:t> = LLM(P, Q)</a:t>
                </a:r>
              </a:p>
              <a:p>
                <a:r>
                  <a:rPr lang="en-US" sz="2800" i="1" dirty="0"/>
                  <a:t>﻿</a:t>
                </a:r>
                <a:r>
                  <a:rPr lang="en-US" sz="2800" i="1" dirty="0" err="1"/>
                  <a:t>t</a:t>
                </a:r>
                <a:r>
                  <a:rPr lang="en-US" sz="2800" i="1" baseline="-25000" dirty="0" err="1"/>
                  <a:t>i</a:t>
                </a:r>
                <a:r>
                  <a:rPr lang="en-US" sz="2800" i="1" dirty="0"/>
                  <a:t> </a:t>
                </a:r>
                <a:r>
                  <a:rPr lang="en-US" sz="2800" dirty="0"/>
                  <a:t>= text for generating a CF for the </a:t>
                </a:r>
                <a:r>
                  <a:rPr lang="en-US" sz="2800" dirty="0" err="1"/>
                  <a:t>i</a:t>
                </a:r>
                <a:r>
                  <a:rPr lang="en-US" sz="2800" baseline="30000" dirty="0" err="1"/>
                  <a:t>th</a:t>
                </a:r>
                <a:r>
                  <a:rPr lang="en-US" sz="2800" dirty="0"/>
                  <a:t> class</a:t>
                </a:r>
              </a:p>
              <a:p>
                <a:r>
                  <a:rPr lang="en-US" sz="2800" i="1" dirty="0"/>
                  <a:t>Q</a:t>
                </a:r>
                <a:r>
                  <a:rPr lang="en-US" sz="2800" dirty="0"/>
                  <a:t> = Associated query</a:t>
                </a:r>
              </a:p>
              <a:p>
                <a:endParaRPr lang="en-US" sz="2800" dirty="0"/>
              </a:p>
              <a:p>
                <a:r>
                  <a:rPr lang="en-US" sz="2800" dirty="0"/>
                  <a:t>﻿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b="1" i="1" dirty="0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sz="2800" b="1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 dirty="0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1" i="1" dirty="0" smtClean="0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</m:e>
                    </m:acc>
                  </m:oMath>
                </a14:m>
                <a:r>
                  <a:rPr lang="en-US" sz="2800" b="1" dirty="0"/>
                  <a:t> = G</a:t>
                </a:r>
                <a:r>
                  <a:rPr lang="el-GR" sz="2800" b="1" baseline="-25000" dirty="0" err="1"/>
                  <a:t>ϕ</a:t>
                </a:r>
                <a:r>
                  <a:rPr lang="el-GR" sz="2800" b="1" dirty="0"/>
                  <a:t>(</a:t>
                </a:r>
                <a:r>
                  <a:rPr lang="en-US" sz="2800" b="1" dirty="0" err="1"/>
                  <a:t>t</a:t>
                </a:r>
                <a:r>
                  <a:rPr lang="en-US" sz="2800" b="1" baseline="-25000" dirty="0" err="1"/>
                  <a:t>i</a:t>
                </a:r>
                <a:r>
                  <a:rPr lang="en-US" sz="2800" b="1" dirty="0"/>
                  <a:t>, </a:t>
                </a:r>
                <a:r>
                  <a:rPr lang="en-US" sz="2800" b="1" dirty="0" err="1"/>
                  <a:t>t</a:t>
                </a:r>
                <a:r>
                  <a:rPr lang="en-US" sz="2800" b="1" baseline="-25000" dirty="0" err="1"/>
                  <a:t>n</a:t>
                </a:r>
                <a:r>
                  <a:rPr lang="en-US" sz="2800" b="1" dirty="0"/>
                  <a:t>)</a:t>
                </a:r>
              </a:p>
              <a:p>
                <a:r>
                  <a:rPr lang="en-US" sz="2800" dirty="0"/>
                  <a:t>G</a:t>
                </a:r>
                <a:r>
                  <a:rPr lang="el-GR" sz="2800" baseline="-25000" dirty="0" err="1"/>
                  <a:t>ϕ</a:t>
                </a:r>
                <a:r>
                  <a:rPr lang="en-US" sz="2800" baseline="-25000" dirty="0"/>
                  <a:t> </a:t>
                </a:r>
                <a:r>
                  <a:rPr lang="en-US" sz="2800" dirty="0"/>
                  <a:t>= Diffusion model for image generation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BE226E4-7F79-C312-6B70-8924CC9A67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1474" y="1777242"/>
                <a:ext cx="5422736" cy="3662541"/>
              </a:xfrm>
              <a:prstGeom prst="rect">
                <a:avLst/>
              </a:prstGeom>
              <a:blipFill>
                <a:blip r:embed="rId2"/>
                <a:stretch>
                  <a:fillRect l="-3505" t="-3114" r="-467" b="-3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FD17E8C-ED4B-DACA-54FA-59F0CA797ECD}"/>
              </a:ext>
            </a:extLst>
          </p:cNvPr>
          <p:cNvCxnSpPr/>
          <p:nvPr/>
        </p:nvCxnSpPr>
        <p:spPr>
          <a:xfrm>
            <a:off x="5578997" y="1153886"/>
            <a:ext cx="0" cy="5214257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A830A7F-AB63-6039-8058-8B87808CC126}"/>
              </a:ext>
            </a:extLst>
          </p:cNvPr>
          <p:cNvCxnSpPr>
            <a:cxnSpLocks/>
          </p:cNvCxnSpPr>
          <p:nvPr/>
        </p:nvCxnSpPr>
        <p:spPr>
          <a:xfrm flipH="1">
            <a:off x="6001474" y="3889092"/>
            <a:ext cx="5168096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3590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3082A6-B38A-0382-CFC5-60F83911B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C0AB6-6BA1-4AEC-4D6B-136EC0B30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277600" cy="788761"/>
          </a:xfrm>
        </p:spPr>
        <p:txBody>
          <a:bodyPr/>
          <a:lstStyle/>
          <a:p>
            <a:r>
              <a:rPr lang="en-US" dirty="0"/>
              <a:t>Algorithm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94136A1-1A0B-FA0F-33CB-9480F713E6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8764" y="1362409"/>
            <a:ext cx="9294471" cy="5130466"/>
          </a:xfrm>
        </p:spPr>
      </p:pic>
    </p:spTree>
    <p:extLst>
      <p:ext uri="{BB962C8B-B14F-4D97-AF65-F5344CB8AC3E}">
        <p14:creationId xmlns:p14="http://schemas.microsoft.com/office/powerpoint/2010/main" val="2928907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29138B-ED72-113A-9637-9388758C4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BDC86-1C43-250F-4F5D-E2E0A4E1C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277600" cy="788761"/>
          </a:xfrm>
        </p:spPr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C90F93-1401-3879-18A2-395D6EDEE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28057"/>
            <a:ext cx="11277600" cy="50400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CelebA dataset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3C4043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202,599 number of face images of various celebrities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3C4043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10,177 unique identities, but names of identities are not given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3C4043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40 binary attribute annotations per image like ﻿gray hair, male, pale skin, bald </a:t>
            </a:r>
            <a:r>
              <a:rPr lang="en-US" sz="1800" b="0" i="0" dirty="0" err="1">
                <a:solidFill>
                  <a:srgbClr val="3C4043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etc</a:t>
            </a:r>
            <a:endParaRPr lang="en-US" sz="1800" b="0" i="0" dirty="0">
              <a:solidFill>
                <a:srgbClr val="3C4043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3C4043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5 landmark locations</a:t>
            </a:r>
          </a:p>
          <a:p>
            <a:pPr marL="0" indent="0">
              <a:buNone/>
            </a:pPr>
            <a:endParaRPr lang="en-US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b="1" dirty="0" err="1">
                <a:solidFill>
                  <a:srgbClr val="0070C0"/>
                </a:solidFill>
              </a:rPr>
              <a:t>UTKface</a:t>
            </a:r>
            <a:endParaRPr lang="en-US" b="1" dirty="0">
              <a:solidFill>
                <a:srgbClr val="0070C0"/>
              </a:solidFill>
            </a:endParaRPr>
          </a:p>
          <a:p>
            <a:r>
              <a:rPr lang="en-US" sz="1800" b="0" i="0" dirty="0">
                <a:solidFill>
                  <a:srgbClr val="3C4043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20,000 face images with annotations of age, gender, and ethnicity.</a:t>
            </a:r>
            <a:endParaRPr lang="en-US" sz="1800" b="1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b="1" dirty="0">
              <a:solidFill>
                <a:srgbClr val="0070C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C1A6CF-70CA-DD21-9AF0-166C8F3CEA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8932" y="2937394"/>
            <a:ext cx="7772400" cy="9832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3A0C20-70FC-C447-9177-B6F6BA929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1756" y="4721456"/>
            <a:ext cx="4844649" cy="213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378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3173</TotalTime>
  <Words>586</Words>
  <Application>Microsoft Macintosh PowerPoint</Application>
  <PresentationFormat>Widescreen</PresentationFormat>
  <Paragraphs>90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Aptos</vt:lpstr>
      <vt:lpstr>Aptos Display</vt:lpstr>
      <vt:lpstr>Arial</vt:lpstr>
      <vt:lpstr>Calibri</vt:lpstr>
      <vt:lpstr>Cambria Math</vt:lpstr>
      <vt:lpstr>Dubai</vt:lpstr>
      <vt:lpstr>Optimistic</vt:lpstr>
      <vt:lpstr>var(--body-font-family)</vt:lpstr>
      <vt:lpstr>Office Theme</vt:lpstr>
      <vt:lpstr>LLM-Guided Counterfactual Data Generation for Fairer AI</vt:lpstr>
      <vt:lpstr>Overview</vt:lpstr>
      <vt:lpstr>Terminologies</vt:lpstr>
      <vt:lpstr>Tools</vt:lpstr>
      <vt:lpstr>Tools</vt:lpstr>
      <vt:lpstr>Methodology</vt:lpstr>
      <vt:lpstr>LLM and GenAI</vt:lpstr>
      <vt:lpstr>Algorithm</vt:lpstr>
      <vt:lpstr>Datasets</vt:lpstr>
      <vt:lpstr>PowerPoint Presentation</vt:lpstr>
      <vt:lpstr>Results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Asiful Arefeen</dc:creator>
  <cp:lastModifiedBy>Asiful Arefeen</cp:lastModifiedBy>
  <cp:revision>4</cp:revision>
  <dcterms:created xsi:type="dcterms:W3CDTF">2024-08-28T03:28:40Z</dcterms:created>
  <dcterms:modified xsi:type="dcterms:W3CDTF">2024-08-30T19:18:12Z</dcterms:modified>
</cp:coreProperties>
</file>

<file path=docProps/thumbnail.jpeg>
</file>